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38"/>
  </p:notesMasterIdLst>
  <p:sldIdLst>
    <p:sldId id="256" r:id="rId2"/>
    <p:sldId id="257" r:id="rId3"/>
    <p:sldId id="278" r:id="rId4"/>
    <p:sldId id="258" r:id="rId5"/>
    <p:sldId id="274" r:id="rId6"/>
    <p:sldId id="288" r:id="rId7"/>
    <p:sldId id="259" r:id="rId8"/>
    <p:sldId id="261" r:id="rId9"/>
    <p:sldId id="260" r:id="rId10"/>
    <p:sldId id="262" r:id="rId11"/>
    <p:sldId id="294" r:id="rId12"/>
    <p:sldId id="263" r:id="rId13"/>
    <p:sldId id="264" r:id="rId14"/>
    <p:sldId id="297" r:id="rId15"/>
    <p:sldId id="299" r:id="rId16"/>
    <p:sldId id="265" r:id="rId17"/>
    <p:sldId id="267" r:id="rId18"/>
    <p:sldId id="295" r:id="rId19"/>
    <p:sldId id="266" r:id="rId20"/>
    <p:sldId id="296" r:id="rId21"/>
    <p:sldId id="298" r:id="rId22"/>
    <p:sldId id="269" r:id="rId23"/>
    <p:sldId id="283" r:id="rId24"/>
    <p:sldId id="289" r:id="rId25"/>
    <p:sldId id="284" r:id="rId26"/>
    <p:sldId id="290" r:id="rId27"/>
    <p:sldId id="285" r:id="rId28"/>
    <p:sldId id="286" r:id="rId29"/>
    <p:sldId id="281" r:id="rId30"/>
    <p:sldId id="287" r:id="rId31"/>
    <p:sldId id="270" r:id="rId32"/>
    <p:sldId id="291" r:id="rId33"/>
    <p:sldId id="292" r:id="rId34"/>
    <p:sldId id="279" r:id="rId35"/>
    <p:sldId id="271" r:id="rId36"/>
    <p:sldId id="28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64" autoAdjust="0"/>
    <p:restoredTop sz="94681"/>
  </p:normalViewPr>
  <p:slideViewPr>
    <p:cSldViewPr snapToGrid="0">
      <p:cViewPr varScale="1">
        <p:scale>
          <a:sx n="57" d="100"/>
          <a:sy n="57" d="100"/>
        </p:scale>
        <p:origin x="22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A6AF2-907D-44A5-B38C-F9B6B1873339}" type="datetimeFigureOut">
              <a:rPr lang="en-AU" smtClean="0"/>
              <a:t>13/02/2025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9C5DC-3F80-48C1-8A9A-7A9556C7DB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090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9C5DC-3F80-48C1-8A9A-7A9556C7DBDB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173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2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476973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258024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89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060101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024347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26027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98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3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9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4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4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s://www.flickr.com/photos/nasamarshall/51305409975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63239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Irregular_galaxy_NGC_1427A_(captured_by_the_Hubble_Space_Telescope)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NeRqbw18Jk?feature=oembed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rqQ1xKsNIQE?feature=oembed" TargetMode="Externa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commons.wikimedia.org/wiki/File:Irregular_galaxy_NGC_1427A_(captured_by_the_Hubble_Space_Telescope).jpg" TargetMode="External"/><Relationship Id="rId7" Type="http://schemas.microsoft.com/office/2017/06/relationships/model3d" Target="../media/model3d2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hyperlink" Target="https://creativecommons.org/licenses/by-sa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commons.wikimedia.org/wiki/File:Irregular_galaxy_NGC_1427A_(captured_by_the_Hubble_Space_Telescope).jpg" TargetMode="External"/><Relationship Id="rId7" Type="http://schemas.microsoft.com/office/2017/06/relationships/model3d" Target="../media/model3d3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marshall/5130540997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marshall/5130540997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xoplanetarchive.ipac.caltech.edu/cgi-bin/TblView/nph-tblView?app=ExoTbls&amp;config=PS&amp;constraint=default_flag%3E0&amp;constraint=disc_method%20like%20%27tran%27" TargetMode="Externa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17/06/relationships/model3d" Target="../media/model3d3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17/06/relationships/model3d" Target="../media/model3d3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ack paper ribbon, wound in a helix on a dark background">
            <a:extLst>
              <a:ext uri="{FF2B5EF4-FFF2-40B4-BE49-F238E27FC236}">
                <a16:creationId xmlns:a16="http://schemas.microsoft.com/office/drawing/2014/main" id="{57C985BC-2DB6-7162-0308-2349E198B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2" y="-416386"/>
            <a:ext cx="6750102" cy="785781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1F662C-1DBA-4919-CF06-BBBF8E9893E8}"/>
              </a:ext>
            </a:extLst>
          </p:cNvPr>
          <p:cNvSpPr/>
          <p:nvPr/>
        </p:nvSpPr>
        <p:spPr>
          <a:xfrm>
            <a:off x="3891776" y="2172720"/>
            <a:ext cx="135035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Mandeep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EC2D7E-EAFC-F3CF-12DB-CF2239B1588B}"/>
              </a:ext>
            </a:extLst>
          </p:cNvPr>
          <p:cNvSpPr/>
          <p:nvPr/>
        </p:nvSpPr>
        <p:spPr>
          <a:xfrm>
            <a:off x="3424481" y="3198608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Iarsolav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51B913-F9A7-A224-CF58-4F01AE7AAFD8}"/>
              </a:ext>
            </a:extLst>
          </p:cNvPr>
          <p:cNvSpPr/>
          <p:nvPr/>
        </p:nvSpPr>
        <p:spPr>
          <a:xfrm>
            <a:off x="6256624" y="3364410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Amrit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56560A-CFF7-679D-8526-BF4F046794B6}"/>
              </a:ext>
            </a:extLst>
          </p:cNvPr>
          <p:cNvSpPr/>
          <p:nvPr/>
        </p:nvSpPr>
        <p:spPr>
          <a:xfrm>
            <a:off x="6681159" y="2416294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Patrick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C95E88BC-EDFB-4FEB-585A-7986BD632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1495423"/>
                  </p:ext>
                </p:extLst>
              </p:nvPr>
            </p:nvGraphicFramePr>
            <p:xfrm>
              <a:off x="3231164" y="0"/>
              <a:ext cx="5447168" cy="54471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47168" cy="544716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26487" ay="-2362998" az="1438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808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C95E88BC-EDFB-4FEB-585A-7986BD632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1164" y="0"/>
                <a:ext cx="5447168" cy="544716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09E1255-1741-83AC-FA8D-28B6CDC46A60}"/>
              </a:ext>
            </a:extLst>
          </p:cNvPr>
          <p:cNvSpPr/>
          <p:nvPr/>
        </p:nvSpPr>
        <p:spPr>
          <a:xfrm>
            <a:off x="2543967" y="770730"/>
            <a:ext cx="68215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ExoPredict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2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C4F62-5635-C5EC-6025-3DDE0CA82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3B1EA08E-4686-D539-21E7-4A78699DB9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3B1EA08E-4686-D539-21E7-4A78699DB9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671DBE-C6A3-2878-D69E-44F698C8DDD7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How do planetary characteristics influence the likelihood of being in the habitable zone? (Mandeep)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7A8DEA-8E4C-723B-74B6-D61907462A3D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5A3AD-CF58-12AB-AA2F-419EE5DA2EF9}"/>
              </a:ext>
            </a:extLst>
          </p:cNvPr>
          <p:cNvSpPr txBox="1"/>
          <p:nvPr/>
        </p:nvSpPr>
        <p:spPr>
          <a:xfrm>
            <a:off x="1287878" y="1839951"/>
            <a:ext cx="93875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Semi-Major Axis (AU) and Equilibrium Temperature determine the </a:t>
            </a:r>
            <a:r>
              <a:rPr lang="en-AU" sz="2800" dirty="0" err="1"/>
              <a:t>planets’s</a:t>
            </a:r>
            <a:r>
              <a:rPr lang="en-AU" sz="2800" dirty="0"/>
              <a:t> habitability. </a:t>
            </a:r>
          </a:p>
          <a:p>
            <a:endParaRPr lang="en-AU" sz="2800" dirty="0"/>
          </a:p>
          <a:p>
            <a:r>
              <a:rPr lang="en-AU" sz="2800" dirty="0"/>
              <a:t>Habitable-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Semi-Major Axis (AU) between 0.38 to 1.5 AU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Equilibrium Temperature between 200K to 320K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/>
              <a:t>Non-habitable – outside the range above</a:t>
            </a:r>
          </a:p>
        </p:txBody>
      </p:sp>
    </p:spTree>
    <p:extLst>
      <p:ext uri="{BB962C8B-B14F-4D97-AF65-F5344CB8AC3E}">
        <p14:creationId xmlns:p14="http://schemas.microsoft.com/office/powerpoint/2010/main" val="114017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44D58-873C-4A8A-083B-1F8F5A3C0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B4B8BD7-3724-9FFE-1102-08E26826FF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B4B8BD7-3724-9FFE-1102-08E26826FF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B4AC64-2CDD-B2BD-B070-99E18C591867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How do planetary characteristics influence the likelihood of being in the habitable zone? (Mandeep)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F633E-CC18-0A81-BA00-AEF55BDB369F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8" name="Picture 7" descr="A red rectangular bar with blue and red lines&#10;&#10;AI-generated content may be incorrect.">
            <a:extLst>
              <a:ext uri="{FF2B5EF4-FFF2-40B4-BE49-F238E27FC236}">
                <a16:creationId xmlns:a16="http://schemas.microsoft.com/office/drawing/2014/main" id="{A395148A-B0B3-1435-63CB-341478E0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42" y="1639614"/>
            <a:ext cx="7842758" cy="34676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640D2-D128-B108-C5DE-16383078E556}"/>
              </a:ext>
            </a:extLst>
          </p:cNvPr>
          <p:cNvSpPr txBox="1"/>
          <p:nvPr/>
        </p:nvSpPr>
        <p:spPr>
          <a:xfrm>
            <a:off x="4270917" y="5455543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Total 634 Planets habitable</a:t>
            </a:r>
          </a:p>
        </p:txBody>
      </p:sp>
    </p:spTree>
    <p:extLst>
      <p:ext uri="{BB962C8B-B14F-4D97-AF65-F5344CB8AC3E}">
        <p14:creationId xmlns:p14="http://schemas.microsoft.com/office/powerpoint/2010/main" val="65168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4DDF-13AC-F041-C1E0-8C5ABA18B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54AEFF7-0FA2-94AB-887F-74DE24530A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5382894"/>
                  </p:ext>
                </p:extLst>
              </p:nvPr>
            </p:nvGraphicFramePr>
            <p:xfrm>
              <a:off x="474015" y="376333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56693" ay="-3843249" az="104911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54AEFF7-0FA2-94AB-887F-74DE24530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9B2BF4B-CC03-1701-CE5A-3E74189D520C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2. How does a planet’s orbit impact its temperature and potential habitability?(Mandeep)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98CB8-02B2-B7B4-F63B-AACE8FFB4BFB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 descr="A graph of a number of dots&#10;&#10;AI-generated content may be incorrect.">
            <a:extLst>
              <a:ext uri="{FF2B5EF4-FFF2-40B4-BE49-F238E27FC236}">
                <a16:creationId xmlns:a16="http://schemas.microsoft.com/office/drawing/2014/main" id="{9D1071CE-9451-A60C-A9BC-880E21A1E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67" y="1773044"/>
            <a:ext cx="6909296" cy="4393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BC57B-C3B6-4719-8A0F-348EAE7E5B63}"/>
              </a:ext>
            </a:extLst>
          </p:cNvPr>
          <p:cNvSpPr txBox="1"/>
          <p:nvPr/>
        </p:nvSpPr>
        <p:spPr>
          <a:xfrm>
            <a:off x="8865220" y="1773044"/>
            <a:ext cx="24309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Highly eccentric orbits cause significant 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23660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ED88E-6467-9A8F-600E-8D789B4AA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4EC75F81-7992-B636-1FA5-4FA429035B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4988741"/>
                  </p:ext>
                </p:extLst>
              </p:nvPr>
            </p:nvGraphicFramePr>
            <p:xfrm rot="4619092"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 rot="4619092"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6727" ay="-3345195" az="2206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4EC75F81-7992-B636-1FA5-4FA429035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619092"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E2E16AD-EB03-71E3-0A9E-007CA9930223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sz="3200" dirty="0">
                <a:solidFill>
                  <a:srgbClr val="FFFFFF"/>
                </a:solidFill>
                <a:latin typeface="Roboto" panose="02000000000000000000" pitchFamily="2" charset="0"/>
              </a:rPr>
              <a:t>Comparing planets by how far their parameters are from each other</a:t>
            </a:r>
            <a:r>
              <a:rPr lang="en-US" alt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(Iaroslav)</a:t>
            </a:r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D3435-9D4E-1F3A-E56A-036E59E5F520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7" name="Picture 6" descr="A graph of blue rectangular bars with white text&#10;&#10;AI-generated content may be incorrect.">
            <a:extLst>
              <a:ext uri="{FF2B5EF4-FFF2-40B4-BE49-F238E27FC236}">
                <a16:creationId xmlns:a16="http://schemas.microsoft.com/office/drawing/2014/main" id="{3F0EFAD5-2E2A-DADF-9B46-CAAC08B49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9194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8AD0D-8E6F-40A5-91AE-3B7621A92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83C22A75-B0CD-5426-9237-C7A717F329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619092"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 rot="4619092"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6727" ay="-3345195" az="2206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83C22A75-B0CD-5426-9237-C7A717F329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619092"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226C429-9787-D961-EE49-B899AF3FCE93}"/>
              </a:ext>
            </a:extLst>
          </p:cNvPr>
          <p:cNvSpPr txBox="1"/>
          <p:nvPr/>
        </p:nvSpPr>
        <p:spPr>
          <a:xfrm>
            <a:off x="1360448" y="422280"/>
            <a:ext cx="10357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sz="3200" dirty="0">
                <a:solidFill>
                  <a:srgbClr val="FFFFFF"/>
                </a:solidFill>
                <a:latin typeface="Roboto" panose="02000000000000000000" pitchFamily="2" charset="0"/>
              </a:rPr>
              <a:t>Comparing stars by how far their parameters are from each other (star temperature, star radius relative to Sun, star mass relative to Sun)</a:t>
            </a:r>
            <a:r>
              <a:rPr lang="en-US" alt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(Iaroslav)</a:t>
            </a:r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39CEA-26D9-6163-8C07-B6A7ED741F8A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3560AC0-6394-72FC-06C7-81CC71E3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88" y="2375210"/>
            <a:ext cx="10225668" cy="403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15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0952B-6351-4A8A-2084-799FFBCA5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265EE0CF-663F-0EE0-3BAE-71BDED185FC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265EE0CF-663F-0EE0-3BAE-71BDED185F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0F1893-6857-0339-21A6-58F32EEA942E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DB495-197B-3BBA-D9F3-D72464258A07}"/>
              </a:ext>
            </a:extLst>
          </p:cNvPr>
          <p:cNvSpPr txBox="1"/>
          <p:nvPr/>
        </p:nvSpPr>
        <p:spPr>
          <a:xfrm>
            <a:off x="1786983" y="537825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solidFill>
                  <a:srgbClr val="FFFFFF"/>
                </a:solidFill>
                <a:latin typeface="Roboto" panose="02000000000000000000" pitchFamily="2" charset="0"/>
              </a:rPr>
              <a:t>Machine Learning- API and Web Applications</a:t>
            </a:r>
            <a:endParaRPr lang="en-AU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23C566-BAD5-5FE8-8076-8480FCD4E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48" y="1516566"/>
            <a:ext cx="8498703" cy="43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3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89C12-AAAD-4D7A-376F-533A66560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339A789A-582D-FEA8-AF3E-69E9DE70FD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81845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339A789A-582D-FEA8-AF3E-69E9DE70FD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AD69FDA-14A6-E905-08E4-534D5B9283B3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 descr="A screen shot of a diagram&#10;&#10;AI-generated content may be incorrect.">
            <a:extLst>
              <a:ext uri="{FF2B5EF4-FFF2-40B4-BE49-F238E27FC236}">
                <a16:creationId xmlns:a16="http://schemas.microsoft.com/office/drawing/2014/main" id="{EB34FB04-0077-68A6-CC59-5BBEE3D10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80" y="1489599"/>
            <a:ext cx="4396987" cy="2970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B79A6-E709-16EA-9DC5-2EB9E4A6DF4A}"/>
              </a:ext>
            </a:extLst>
          </p:cNvPr>
          <p:cNvSpPr txBox="1"/>
          <p:nvPr/>
        </p:nvSpPr>
        <p:spPr>
          <a:xfrm>
            <a:off x="1786983" y="537825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solidFill>
                  <a:srgbClr val="FFFFFF"/>
                </a:solidFill>
                <a:latin typeface="Roboto" panose="02000000000000000000" pitchFamily="2" charset="0"/>
              </a:rPr>
              <a:t>Machine Learning- API and Web Applications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5130D-0377-F75E-A4FA-D3D89BE3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6" y="1489599"/>
            <a:ext cx="4731215" cy="280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27164-DE3E-AC6B-EA05-A3F9FB06CABF}"/>
              </a:ext>
            </a:extLst>
          </p:cNvPr>
          <p:cNvSpPr txBox="1"/>
          <p:nvPr/>
        </p:nvSpPr>
        <p:spPr>
          <a:xfrm>
            <a:off x="1287877" y="4993878"/>
            <a:ext cx="8670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sz="1800" dirty="0">
                <a:solidFill>
                  <a:srgbClr val="FFFFFF"/>
                </a:solidFill>
                <a:latin typeface="Roboto" panose="02000000000000000000" pitchFamily="2" charset="0"/>
              </a:rPr>
              <a:t>A basic Neural Network was trained to predict a possible number of </a:t>
            </a:r>
            <a:r>
              <a:rPr lang="en-AU" altLang="en-US" sz="1800" dirty="0" err="1">
                <a:solidFill>
                  <a:srgbClr val="FFFFFF"/>
                </a:solidFill>
                <a:latin typeface="Roboto" panose="02000000000000000000" pitchFamily="2" charset="0"/>
              </a:rPr>
              <a:t>exo</a:t>
            </a:r>
            <a:r>
              <a:rPr lang="en-AU" altLang="en-US" sz="1800" dirty="0">
                <a:solidFill>
                  <a:srgbClr val="FFFFFF"/>
                </a:solidFill>
                <a:latin typeface="Roboto" panose="02000000000000000000" pitchFamily="2" charset="0"/>
              </a:rPr>
              <a:t> planets for a star with certain parameters such as star temperature, star radius relative to Sun, star mass relative to Sun, star metallicity.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1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96949-9DC1-D695-DFA4-F58DA64B3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9B53B87-C69A-902B-96C0-93A09D77B2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241935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9B53B87-C69A-902B-96C0-93A09D77B2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07CA065-7E2A-D264-80A4-B653D2B0355A}"/>
              </a:ext>
            </a:extLst>
          </p:cNvPr>
          <p:cNvSpPr txBox="1"/>
          <p:nvPr/>
        </p:nvSpPr>
        <p:spPr>
          <a:xfrm>
            <a:off x="1360448" y="422280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Can we identify groups of similar exoplanets? (Patrick)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BD735-E8C0-C7A9-C6D8-EA72C6084EDD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 descr="A chart with numbers and a number of dots&#10;&#10;AI-generated content may be incorrect.">
            <a:extLst>
              <a:ext uri="{FF2B5EF4-FFF2-40B4-BE49-F238E27FC236}">
                <a16:creationId xmlns:a16="http://schemas.microsoft.com/office/drawing/2014/main" id="{514D91A4-B039-59F5-A7C1-0DE9FA54A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67" y="1499498"/>
            <a:ext cx="8678993" cy="535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8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1360-7E32-D7F6-3ED7-22BB435E4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A776A24-55B3-437C-C3AA-2A47226918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A776A24-55B3-437C-C3AA-2A47226918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714DDC7-8254-9F50-FEC8-3A5462648358}"/>
              </a:ext>
            </a:extLst>
          </p:cNvPr>
          <p:cNvSpPr txBox="1"/>
          <p:nvPr/>
        </p:nvSpPr>
        <p:spPr>
          <a:xfrm>
            <a:off x="1360448" y="422280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Can we identify groups of similar exoplanets?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34E3B-A9D9-47DF-261F-6D8B3C4FD748}"/>
              </a:ext>
            </a:extLst>
          </p:cNvPr>
          <p:cNvSpPr txBox="1"/>
          <p:nvPr/>
        </p:nvSpPr>
        <p:spPr>
          <a:xfrm>
            <a:off x="1516566" y="1870808"/>
            <a:ext cx="94785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The K-Means algorithm clusters exoplanets based on mass and temperature into three groups (0, 1, 2). Cluster 2 contains most planets, including Kepler-138 c and HD 136352 c, with moderate mass (2.3–11.24) and temperatures (410–784K). Cluster 0 includes massive, hotter planets like TOI-3819 b (230.11–371.85 mass, 1028–1890K). This analysis highlights mass and temperature as key factors in exoplanet classification.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982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87798-2F22-6936-2811-F8C0479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158C41E8-8306-5178-030C-C75AA41A23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3630263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158C41E8-8306-5178-030C-C75AA41A23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4CA388-73C5-9670-B8CA-419659CCD275}"/>
              </a:ext>
            </a:extLst>
          </p:cNvPr>
          <p:cNvSpPr txBox="1"/>
          <p:nvPr/>
        </p:nvSpPr>
        <p:spPr>
          <a:xfrm>
            <a:off x="1360448" y="422280"/>
            <a:ext cx="10357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Can we classify planets into different categories (e.g., rocky planets, gas giants) based on their properties? </a:t>
            </a:r>
          </a:p>
          <a:p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A925B-8356-44CD-0EAF-8036E4B4AA92}"/>
              </a:ext>
            </a:extLst>
          </p:cNvPr>
          <p:cNvSpPr txBox="1"/>
          <p:nvPr/>
        </p:nvSpPr>
        <p:spPr>
          <a:xfrm>
            <a:off x="1287877" y="1209122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 descr="A graph of a distribution of planets&#10;&#10;AI-generated content may be incorrect.">
            <a:extLst>
              <a:ext uri="{FF2B5EF4-FFF2-40B4-BE49-F238E27FC236}">
                <a16:creationId xmlns:a16="http://schemas.microsoft.com/office/drawing/2014/main" id="{96CAAC71-978B-431F-720E-DAFD3162C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24" y="2072640"/>
            <a:ext cx="7656552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BB380-46A4-CD8D-4884-92C12D82D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 paper ribbon, wound in a helix on a dark background">
            <a:extLst>
              <a:ext uri="{FF2B5EF4-FFF2-40B4-BE49-F238E27FC236}">
                <a16:creationId xmlns:a16="http://schemas.microsoft.com/office/drawing/2014/main" id="{EF919B90-16EE-99BE-F385-0F70245D7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2" y="-416386"/>
            <a:ext cx="6750102" cy="7857811"/>
          </a:xfrm>
          <a:prstGeom prst="rect">
            <a:avLst/>
          </a:prstGeom>
        </p:spPr>
      </p:pic>
      <p:pic>
        <p:nvPicPr>
          <p:cNvPr id="4" name="Picture 3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50DF2BD0-1C5F-BB8D-2B04-EA8EB2C63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00360" y="-758283"/>
            <a:ext cx="5841248" cy="7950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81AB9-1014-576C-E93E-205E4CEA1D52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4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5" tooltip="https://creativecommons.org/licenses/by-sa/3.0/"/>
              </a:rPr>
              <a:t>CC BY-SA</a:t>
            </a:r>
            <a:endParaRPr lang="en-AU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5267CF-913D-D7AF-C10A-600F0B5A5F64}"/>
              </a:ext>
            </a:extLst>
          </p:cNvPr>
          <p:cNvSpPr/>
          <p:nvPr/>
        </p:nvSpPr>
        <p:spPr>
          <a:xfrm>
            <a:off x="6894111" y="3034517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Mandeep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6839B5-1275-8939-8805-63D275751EDB}"/>
              </a:ext>
            </a:extLst>
          </p:cNvPr>
          <p:cNvSpPr/>
          <p:nvPr/>
        </p:nvSpPr>
        <p:spPr>
          <a:xfrm>
            <a:off x="6894111" y="4241698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Iarsolav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268F73-5ED8-E2FC-9A65-E4C8B07BA6FB}"/>
              </a:ext>
            </a:extLst>
          </p:cNvPr>
          <p:cNvSpPr/>
          <p:nvPr/>
        </p:nvSpPr>
        <p:spPr>
          <a:xfrm>
            <a:off x="9318573" y="3038430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Amrit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68C740-5BFC-236B-EEE3-411AADE14606}"/>
              </a:ext>
            </a:extLst>
          </p:cNvPr>
          <p:cNvSpPr/>
          <p:nvPr/>
        </p:nvSpPr>
        <p:spPr>
          <a:xfrm>
            <a:off x="9485441" y="4210409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Patrick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9EB24817-22DE-4B44-4003-0FBE131647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735894"/>
                  </p:ext>
                </p:extLst>
              </p:nvPr>
            </p:nvGraphicFramePr>
            <p:xfrm>
              <a:off x="702179" y="510278"/>
              <a:ext cx="4033823" cy="403382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033823" cy="403382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642" ay="-1443425" az="-198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2304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9EB24817-22DE-4B44-4003-0FBE131647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179" y="510278"/>
                <a:ext cx="4033823" cy="403382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62E3E14-08A8-5EF7-9CC9-6104B1ECC796}"/>
              </a:ext>
            </a:extLst>
          </p:cNvPr>
          <p:cNvSpPr/>
          <p:nvPr/>
        </p:nvSpPr>
        <p:spPr>
          <a:xfrm>
            <a:off x="6094141" y="100266"/>
            <a:ext cx="59186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ExoPredict</a:t>
            </a:r>
            <a:endParaRPr lang="en-US" sz="8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Classifying and Predicting</a:t>
            </a: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Exoplanet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6811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D4A81-4463-2226-43B6-433519BD1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1F1D1BA-4E34-2EB4-9930-4FEE43ED92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1F1D1BA-4E34-2EB4-9930-4FEE43ED92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53211B2-9529-DBB8-F45C-734D458D6990}"/>
              </a:ext>
            </a:extLst>
          </p:cNvPr>
          <p:cNvSpPr txBox="1"/>
          <p:nvPr/>
        </p:nvSpPr>
        <p:spPr>
          <a:xfrm>
            <a:off x="1360448" y="422280"/>
            <a:ext cx="103575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 2: Can we classify planets into different categories (e.g., rocky planets, gas giants) based on their properties? </a:t>
            </a:r>
          </a:p>
          <a:p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06C99-77F5-1AE6-A907-A018B1B251E4}"/>
              </a:ext>
            </a:extLst>
          </p:cNvPr>
          <p:cNvSpPr txBox="1"/>
          <p:nvPr/>
        </p:nvSpPr>
        <p:spPr>
          <a:xfrm>
            <a:off x="1287877" y="1209122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CF685-CF15-771B-56FC-31D0FF85810B}"/>
              </a:ext>
            </a:extLst>
          </p:cNvPr>
          <p:cNvSpPr txBox="1"/>
          <p:nvPr/>
        </p:nvSpPr>
        <p:spPr>
          <a:xfrm>
            <a:off x="2442117" y="3048541"/>
            <a:ext cx="6211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Number of Rocky Planets: 171</a:t>
            </a:r>
          </a:p>
          <a:p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Number of Gas Giants: 470</a:t>
            </a:r>
            <a:endParaRPr lang="en-AU" sz="3200" dirty="0">
              <a:solidFill>
                <a:srgbClr val="E3E3E3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73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D0C77-1EDC-A102-020B-1ED6A220D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5C5D5FCB-2C79-7DB1-1BFE-D325A59AF6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5C5D5FCB-2C79-7DB1-1BFE-D325A59AF6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6ACB35F-06C3-C1AD-954B-DA997BF614EB}"/>
              </a:ext>
            </a:extLst>
          </p:cNvPr>
          <p:cNvSpPr txBox="1"/>
          <p:nvPr/>
        </p:nvSpPr>
        <p:spPr>
          <a:xfrm>
            <a:off x="880945" y="79272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A96D5-8849-CF32-E31C-D86D19BB0862}"/>
              </a:ext>
            </a:extLst>
          </p:cNvPr>
          <p:cNvSpPr txBox="1"/>
          <p:nvPr/>
        </p:nvSpPr>
        <p:spPr>
          <a:xfrm>
            <a:off x="2074038" y="500339"/>
            <a:ext cx="792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Machine Learning Optimization</a:t>
            </a:r>
            <a:endParaRPr lang="en-AU" sz="3200" dirty="0">
              <a:solidFill>
                <a:srgbClr val="E3E3E3"/>
              </a:solidFill>
              <a:latin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C8837-3CEB-71AF-BED9-6895ED6F96E6}"/>
              </a:ext>
            </a:extLst>
          </p:cNvPr>
          <p:cNvSpPr txBox="1"/>
          <p:nvPr/>
        </p:nvSpPr>
        <p:spPr>
          <a:xfrm>
            <a:off x="1287877" y="1801802"/>
            <a:ext cx="969607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Techniques implemented for Optimization: </a:t>
            </a:r>
            <a:b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  <a:t>1. Increased Network Depth and Width</a:t>
            </a:r>
            <a:b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  <a:t>2. Batch Normalization</a:t>
            </a:r>
            <a:b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  <a:t>3. Dropout Regularization</a:t>
            </a:r>
            <a:b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  <a:t>4. Early Stopping</a:t>
            </a:r>
            <a:b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  <a:t>5. Learning Rate Reduction</a:t>
            </a:r>
            <a:b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  <a:t>6. Extended Training Epochs</a:t>
            </a:r>
            <a:b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  <a:t>7. Larger Batch Size</a:t>
            </a:r>
            <a:b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rgbClr val="E3E3E3"/>
                </a:solidFill>
                <a:latin typeface="Roboto" panose="02000000000000000000" pitchFamily="2" charset="0"/>
              </a:rPr>
              <a:t>8. Performance Tracking</a:t>
            </a:r>
            <a:endParaRPr lang="en-AU" sz="2400" dirty="0">
              <a:solidFill>
                <a:srgbClr val="E3E3E3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71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A813-E867-BC8D-ECA1-F2389672D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7BDCD59-E982-54BE-D2B0-5DF41E7CC0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908213"/>
                  </p:ext>
                </p:extLst>
              </p:nvPr>
            </p:nvGraphicFramePr>
            <p:xfrm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596" ay="-3095883" az="1894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7BDCD59-E982-54BE-D2B0-5DF41E7CC0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471915-DACE-A975-170B-FF8A134F6267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why?(Amrit)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B9259-1067-C3AF-DCA6-1676E3D26825}"/>
              </a:ext>
            </a:extLst>
          </p:cNvPr>
          <p:cNvSpPr txBox="1"/>
          <p:nvPr/>
        </p:nvSpPr>
        <p:spPr>
          <a:xfrm>
            <a:off x="1798133" y="2051366"/>
            <a:ext cx="87202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Total discovery methods:</a:t>
            </a:r>
          </a:p>
          <a:p>
            <a:endParaRPr lang="en-A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Mostly used - Transit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Rarely used - Transit Timing Variations</a:t>
            </a:r>
          </a:p>
          <a:p>
            <a:r>
              <a:rPr lang="en-A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710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35E88-61D6-9842-61C3-588326F9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6405693"/>
                  </p:ext>
                </p:extLst>
              </p:nvPr>
            </p:nvGraphicFramePr>
            <p:xfrm>
              <a:off x="474013" y="376331"/>
              <a:ext cx="813863" cy="8327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40794" ay="-456065" az="-20561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13" y="376331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B26F33-CA90-AF7B-0B8D-FDD7DB2C4DAC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16B70-062D-F7DE-3493-B9F16B4AABE7}"/>
              </a:ext>
            </a:extLst>
          </p:cNvPr>
          <p:cNvSpPr txBox="1"/>
          <p:nvPr/>
        </p:nvSpPr>
        <p:spPr>
          <a:xfrm>
            <a:off x="1735873" y="2151727"/>
            <a:ext cx="46203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Transit-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 1102 discoveries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Measure the dimming of a star's light as a planet passes in front of it.</a:t>
            </a:r>
            <a:endParaRPr lang="en-AU" sz="3200" dirty="0"/>
          </a:p>
          <a:p>
            <a:r>
              <a:rPr lang="en-AU" sz="3200" dirty="0"/>
              <a:t> </a:t>
            </a:r>
          </a:p>
        </p:txBody>
      </p:sp>
      <p:pic>
        <p:nvPicPr>
          <p:cNvPr id="3" name="Online Media 1" title="Detecting exoplanets with the transit method">
            <a:hlinkClick r:id="" action="ppaction://media"/>
            <a:extLst>
              <a:ext uri="{FF2B5EF4-FFF2-40B4-BE49-F238E27FC236}">
                <a16:creationId xmlns:a16="http://schemas.microsoft.com/office/drawing/2014/main" id="{F1D828C8-6884-829C-9F48-4D25012EF8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724186" y="2404652"/>
            <a:ext cx="4360127" cy="30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35E88-61D6-9842-61C3-588326F9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3" y="376331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40794" ay="-456065" az="-20561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3" y="376331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B26F33-CA90-AF7B-0B8D-FDD7DB2C4DAC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16B70-062D-F7DE-3493-B9F16B4AABE7}"/>
              </a:ext>
            </a:extLst>
          </p:cNvPr>
          <p:cNvSpPr txBox="1"/>
          <p:nvPr/>
        </p:nvSpPr>
        <p:spPr>
          <a:xfrm>
            <a:off x="1735872" y="2151727"/>
            <a:ext cx="94599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Transit-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Benefit - High Accuracy  as it </a:t>
            </a:r>
            <a:r>
              <a:rPr lang="en-US" sz="3200" dirty="0"/>
              <a:t>measures dips in a star’s brightness.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Drawback - Requires precise alignment</a:t>
            </a:r>
          </a:p>
          <a:p>
            <a:r>
              <a:rPr lang="en-A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23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CE31-97D6-408A-C0B2-0D177763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970373"/>
                  </p:ext>
                </p:extLst>
              </p:nvPr>
            </p:nvGraphicFramePr>
            <p:xfrm>
              <a:off x="474014" y="376332"/>
              <a:ext cx="813862" cy="8327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65636" ay="-1444130" az="-507137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CF81DE-138B-E82A-50D8-722F9E3B93CE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BE910-C9AE-9DFA-E1A1-5236B99430B8}"/>
              </a:ext>
            </a:extLst>
          </p:cNvPr>
          <p:cNvSpPr txBox="1"/>
          <p:nvPr/>
        </p:nvSpPr>
        <p:spPr>
          <a:xfrm>
            <a:off x="1735873" y="2151727"/>
            <a:ext cx="43601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EEF0FF"/>
                </a:solidFill>
                <a:effectLst/>
                <a:latin typeface="Google Sans"/>
              </a:rPr>
              <a:t>Transit Timing Variations –</a:t>
            </a:r>
          </a:p>
          <a:p>
            <a:r>
              <a:rPr lang="en-US" sz="3200" b="0" i="0" dirty="0">
                <a:solidFill>
                  <a:srgbClr val="EEF0FF"/>
                </a:solidFill>
                <a:effectLst/>
                <a:latin typeface="Google Sans"/>
              </a:rPr>
              <a:t>(TTVs) are </a:t>
            </a:r>
            <a:r>
              <a:rPr lang="en-US" sz="3200" dirty="0"/>
              <a:t>changes in the timing of an exoplanet's transit across its star</a:t>
            </a:r>
            <a:endParaRPr lang="en-AU" sz="3200" dirty="0"/>
          </a:p>
        </p:txBody>
      </p:sp>
      <p:pic>
        <p:nvPicPr>
          <p:cNvPr id="3" name="Online Media 2" title="Transit Timing Variations">
            <a:hlinkClick r:id="" action="ppaction://media"/>
            <a:extLst>
              <a:ext uri="{FF2B5EF4-FFF2-40B4-BE49-F238E27FC236}">
                <a16:creationId xmlns:a16="http://schemas.microsoft.com/office/drawing/2014/main" id="{AA64E0EE-9E89-FFCF-CE1B-8CCD873C3C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315200" y="2001368"/>
            <a:ext cx="4161883" cy="23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2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CE31-97D6-408A-C0B2-0D177763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65636" ay="-1444130" az="-50713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CF81DE-138B-E82A-50D8-722F9E3B93CE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BE910-C9AE-9DFA-E1A1-5236B99430B8}"/>
              </a:ext>
            </a:extLst>
          </p:cNvPr>
          <p:cNvSpPr txBox="1"/>
          <p:nvPr/>
        </p:nvSpPr>
        <p:spPr>
          <a:xfrm>
            <a:off x="1735873" y="2151727"/>
            <a:ext cx="91700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EEF0FF"/>
                </a:solidFill>
                <a:effectLst/>
                <a:latin typeface="Google Sans"/>
              </a:rPr>
              <a:t>Transit Timing Variations –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Benefit- </a:t>
            </a:r>
            <a:r>
              <a:rPr lang="en-US" sz="3200" dirty="0"/>
              <a:t>Helps identify additional exoplanets in a system by analyzing gravitational interactions between planets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Drawback-</a:t>
            </a:r>
            <a:r>
              <a:rPr lang="en-US" sz="3200" dirty="0"/>
              <a:t>Less reliable and requires long observation periods</a:t>
            </a:r>
            <a:endParaRPr lang="en-AU" sz="3200" dirty="0"/>
          </a:p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72463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CE31-97D6-408A-C0B2-0D177763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CF81DE-138B-E82A-50D8-722F9E3B93CE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pic>
        <p:nvPicPr>
          <p:cNvPr id="2" name="Picture 1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89AAB057-C77C-2619-1A05-AE8A2006D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77" y="1973767"/>
            <a:ext cx="9428446" cy="46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5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85F11-4EE9-BF7C-787C-025E4D66D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77D7C1F-8A8E-EEF5-3AC0-87EFBBB15D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77D7C1F-8A8E-EEF5-3AC0-87EFBBB15D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9EAF20-E687-8BD9-9364-1EB57B768370}"/>
              </a:ext>
            </a:extLst>
          </p:cNvPr>
          <p:cNvSpPr txBox="1"/>
          <p:nvPr/>
        </p:nvSpPr>
        <p:spPr>
          <a:xfrm>
            <a:off x="1798133" y="422280"/>
            <a:ext cx="102340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3E3E3"/>
                </a:solidFill>
                <a:latin typeface="Roboto" panose="02000000000000000000" pitchFamily="2" charset="0"/>
              </a:rPr>
              <a:t>The effects of distance variation of a planet host from its exoplanets on its' temperature and luminosity?</a:t>
            </a:r>
            <a:endParaRPr lang="en-AU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A61FF-76DB-5E9C-E520-41F2A4D21337}"/>
              </a:ext>
            </a:extLst>
          </p:cNvPr>
          <p:cNvSpPr txBox="1"/>
          <p:nvPr/>
        </p:nvSpPr>
        <p:spPr>
          <a:xfrm>
            <a:off x="4818246" y="2230244"/>
            <a:ext cx="3398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b="1" u="sng" dirty="0"/>
              <a:t>Hypothesis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9A058-482F-DA54-2772-15BF160A431E}"/>
              </a:ext>
            </a:extLst>
          </p:cNvPr>
          <p:cNvSpPr txBox="1"/>
          <p:nvPr/>
        </p:nvSpPr>
        <p:spPr>
          <a:xfrm>
            <a:off x="1545232" y="3266636"/>
            <a:ext cx="9672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The Exoplanets luminosity and temperature is perpetually inverse to its relative stellar distance.</a:t>
            </a:r>
          </a:p>
        </p:txBody>
      </p:sp>
    </p:spTree>
    <p:extLst>
      <p:ext uri="{BB962C8B-B14F-4D97-AF65-F5344CB8AC3E}">
        <p14:creationId xmlns:p14="http://schemas.microsoft.com/office/powerpoint/2010/main" val="19856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32C8-FD22-68E6-09EB-3EC62E1A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7BFDF801-CDE9-ECA8-A7FF-A73306854D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602640"/>
                  </p:ext>
                </p:extLst>
              </p:nvPr>
            </p:nvGraphicFramePr>
            <p:xfrm>
              <a:off x="402461" y="631819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01938" ay="-3088558" az="3150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7BFDF801-CDE9-ECA8-A7FF-A73306854D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461" y="631819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E21F6D-42D6-D6C7-08C9-DD75876FF52B}"/>
              </a:ext>
            </a:extLst>
          </p:cNvPr>
          <p:cNvSpPr txBox="1"/>
          <p:nvPr/>
        </p:nvSpPr>
        <p:spPr>
          <a:xfrm>
            <a:off x="1299028" y="633611"/>
            <a:ext cx="10234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The effects of distance variation of a planet host from its exoplanets on its' temperature and luminosity?</a:t>
            </a:r>
            <a:endParaRPr lang="en-AU" sz="2400" dirty="0"/>
          </a:p>
        </p:txBody>
      </p:sp>
      <p:pic>
        <p:nvPicPr>
          <p:cNvPr id="7" name="Picture 6" descr="A graph of blue dots&#10;&#10;AI-generated content may be incorrect.">
            <a:extLst>
              <a:ext uri="{FF2B5EF4-FFF2-40B4-BE49-F238E27FC236}">
                <a16:creationId xmlns:a16="http://schemas.microsoft.com/office/drawing/2014/main" id="{AF1BAD3A-8046-684C-0E8B-CEE5128CF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3" y="2070777"/>
            <a:ext cx="5374887" cy="4389129"/>
          </a:xfrm>
          <a:prstGeom prst="rect">
            <a:avLst/>
          </a:prstGeom>
        </p:spPr>
      </p:pic>
      <p:pic>
        <p:nvPicPr>
          <p:cNvPr id="8" name="Picture 7" descr="A graph of a distance between two planets&#10;&#10;AI-generated content may be incorrect.">
            <a:extLst>
              <a:ext uri="{FF2B5EF4-FFF2-40B4-BE49-F238E27FC236}">
                <a16:creationId xmlns:a16="http://schemas.microsoft.com/office/drawing/2014/main" id="{0683E7F8-9607-B138-8F07-721176860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74" y="2032873"/>
            <a:ext cx="5374887" cy="44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4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79DCC-BD5B-E7DD-14D2-5378C813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07819F8B-A561-85B2-3511-465E667F7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0361" y="-1"/>
            <a:ext cx="12389005" cy="7192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203D8-B35A-476B-EE90-BD6796FEDCD4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46F8DDC5-5438-8240-6762-5E43D6A1AE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46F8DDC5-5438-8240-6762-5E43D6A1A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1761F-6B25-1249-479F-B19F86B32C49}"/>
              </a:ext>
            </a:extLst>
          </p:cNvPr>
          <p:cNvSpPr txBox="1"/>
          <p:nvPr/>
        </p:nvSpPr>
        <p:spPr>
          <a:xfrm>
            <a:off x="1616928" y="611852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What are Exoplanets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7715B-F8F7-ACA6-3D64-E9AFAD467256}"/>
              </a:ext>
            </a:extLst>
          </p:cNvPr>
          <p:cNvSpPr txBox="1"/>
          <p:nvPr/>
        </p:nvSpPr>
        <p:spPr>
          <a:xfrm>
            <a:off x="1287880" y="1735271"/>
            <a:ext cx="1013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arth">
                <a:extLst>
                  <a:ext uri="{FF2B5EF4-FFF2-40B4-BE49-F238E27FC236}">
                    <a16:creationId xmlns:a16="http://schemas.microsoft.com/office/drawing/2014/main" id="{89670CDE-26F1-8A38-1DF8-CED5551267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896252"/>
                  </p:ext>
                </p:extLst>
              </p:nvPr>
            </p:nvGraphicFramePr>
            <p:xfrm>
              <a:off x="767663" y="1891830"/>
              <a:ext cx="8744327" cy="468738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744327" cy="468738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855039" ay="-1520548" az="-993732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51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arth">
                <a:extLst>
                  <a:ext uri="{FF2B5EF4-FFF2-40B4-BE49-F238E27FC236}">
                    <a16:creationId xmlns:a16="http://schemas.microsoft.com/office/drawing/2014/main" id="{89670CDE-26F1-8A38-1DF8-CED5551267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663" y="1891830"/>
                <a:ext cx="8744327" cy="46873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5B7C6D6-AAFD-2B36-9D7C-AD8876BF07EB}"/>
              </a:ext>
            </a:extLst>
          </p:cNvPr>
          <p:cNvSpPr/>
          <p:nvPr/>
        </p:nvSpPr>
        <p:spPr>
          <a:xfrm>
            <a:off x="8159026" y="811941"/>
            <a:ext cx="2416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HOME </a:t>
            </a:r>
          </a:p>
        </p:txBody>
      </p:sp>
    </p:spTree>
    <p:extLst>
      <p:ext uri="{BB962C8B-B14F-4D97-AF65-F5344CB8AC3E}">
        <p14:creationId xmlns:p14="http://schemas.microsoft.com/office/powerpoint/2010/main" val="250303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5CB28-E5C3-E2A7-5014-CFD08F58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1C5CB596-9F90-F5BF-8E43-B7D02FCE37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1C5CB596-9F90-F5BF-8E43-B7D02FCE37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61940D-E5A7-454D-4D2E-E935F811ED64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D8EB7-1422-1DE9-D8EF-18C7F0653FB5}"/>
              </a:ext>
            </a:extLst>
          </p:cNvPr>
          <p:cNvSpPr txBox="1"/>
          <p:nvPr/>
        </p:nvSpPr>
        <p:spPr>
          <a:xfrm>
            <a:off x="3555424" y="1940312"/>
            <a:ext cx="5046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b="1" u="sng" dirty="0"/>
              <a:t>Hypothesis- True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4C5B2-A58B-A7D6-BB38-7DB149AF20EB}"/>
              </a:ext>
            </a:extLst>
          </p:cNvPr>
          <p:cNvSpPr txBox="1"/>
          <p:nvPr/>
        </p:nvSpPr>
        <p:spPr>
          <a:xfrm>
            <a:off x="1545232" y="3266636"/>
            <a:ext cx="9672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The analysis shows the hypothesis was true . This analysis is further supported by </a:t>
            </a:r>
            <a:r>
              <a:rPr lang="en-US" sz="3200" dirty="0"/>
              <a:t>the </a:t>
            </a:r>
            <a:r>
              <a:rPr lang="en-US" sz="3200" b="1" dirty="0"/>
              <a:t>inverse square law</a:t>
            </a:r>
            <a:r>
              <a:rPr lang="en-US" sz="3200" dirty="0"/>
              <a:t> of radiation.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10001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18476-39BB-83E1-E63B-081A03B9E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B7AA528-6DB6-DF3C-C017-4CC4565AE2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7078002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B7AA528-6DB6-DF3C-C017-4CC4565AE2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9084AC4-224C-4D48-FF93-A6B016E34F01}"/>
              </a:ext>
            </a:extLst>
          </p:cNvPr>
          <p:cNvSpPr txBox="1"/>
          <p:nvPr/>
        </p:nvSpPr>
        <p:spPr>
          <a:xfrm>
            <a:off x="1360448" y="422280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E3E3E3"/>
                </a:solidFill>
                <a:latin typeface="Roboto" panose="02000000000000000000" pitchFamily="2" charset="0"/>
              </a:rPr>
              <a:t>Postgres SQL </a:t>
            </a:r>
            <a:endParaRPr lang="en-US" sz="3200" b="1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D8DBB-4813-D6C5-E07A-D43CC163C06C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5FD7E6E-66BE-934F-31A8-AB6A7DDDA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1460500"/>
            <a:ext cx="8648311" cy="44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10D6-7564-12BC-15F1-446D6E97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81E6DA6B-B9BE-3B95-5E81-356B1C7F24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81E6DA6B-B9BE-3B95-5E81-356B1C7F2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316A5B-8917-9E26-E97D-59AD3B48E088}"/>
              </a:ext>
            </a:extLst>
          </p:cNvPr>
          <p:cNvSpPr txBox="1"/>
          <p:nvPr/>
        </p:nvSpPr>
        <p:spPr>
          <a:xfrm>
            <a:off x="1675758" y="500339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E3E3E3"/>
                </a:solidFill>
                <a:latin typeface="Roboto" panose="02000000000000000000" pitchFamily="2" charset="0"/>
              </a:rPr>
              <a:t>Key Findings </a:t>
            </a:r>
            <a:endParaRPr lang="en-US" sz="3200" b="1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F5A08-AD31-5F34-B1B1-4FED511F6AF0}"/>
              </a:ext>
            </a:extLst>
          </p:cNvPr>
          <p:cNvSpPr txBox="1"/>
          <p:nvPr/>
        </p:nvSpPr>
        <p:spPr>
          <a:xfrm>
            <a:off x="1516566" y="1796595"/>
            <a:ext cx="74382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Total 634 Planets were found habitable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We are surrounded by more Gas Giants than Rocky Planets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Transit method is widely used to discover the new exoplanets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Planets closer to their host are highly luminous and hot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mass of the star significantly impacts on the number of exoplanets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5905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3BC55-CDE4-BB56-4739-F6F53A297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84BF012-5421-F4E0-5A30-237FAB2FD7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84BF012-5421-F4E0-5A30-237FAB2FD7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198A9C-8584-FB23-0485-9FE9D3206882}"/>
              </a:ext>
            </a:extLst>
          </p:cNvPr>
          <p:cNvSpPr txBox="1"/>
          <p:nvPr/>
        </p:nvSpPr>
        <p:spPr>
          <a:xfrm>
            <a:off x="1707290" y="376332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E3E3E3"/>
                </a:solidFill>
                <a:latin typeface="Roboto" panose="02000000000000000000" pitchFamily="2" charset="0"/>
              </a:rPr>
              <a:t>Recommendations </a:t>
            </a:r>
            <a:endParaRPr lang="en-US" sz="3200" b="1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552D4-CF31-CBA8-5898-05CA634C3448}"/>
              </a:ext>
            </a:extLst>
          </p:cNvPr>
          <p:cNvSpPr txBox="1"/>
          <p:nvPr/>
        </p:nvSpPr>
        <p:spPr>
          <a:xfrm>
            <a:off x="1516566" y="1402457"/>
            <a:ext cx="76431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Higher resolution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Refining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Incorporating additional planetary characteristics </a:t>
            </a:r>
          </a:p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07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1B9A-2955-13B8-18BA-18733C80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556117D5-31A7-B718-12F4-5BE2661FBD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556117D5-31A7-B718-12F4-5BE2661FBD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6182C67-4ECF-7274-4035-FD179893BF72}"/>
              </a:ext>
            </a:extLst>
          </p:cNvPr>
          <p:cNvSpPr txBox="1"/>
          <p:nvPr/>
        </p:nvSpPr>
        <p:spPr>
          <a:xfrm>
            <a:off x="1360448" y="422280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3BA09-49AB-4E2B-BD0E-DD43A2FB78A7}"/>
              </a:ext>
            </a:extLst>
          </p:cNvPr>
          <p:cNvSpPr txBox="1"/>
          <p:nvPr/>
        </p:nvSpPr>
        <p:spPr>
          <a:xfrm>
            <a:off x="1516566" y="1402457"/>
            <a:ext cx="882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</a:t>
            </a:r>
            <a:r>
              <a:rPr lang="en-AU" sz="2400" b="1" dirty="0" err="1"/>
              <a:t>ExoPredict</a:t>
            </a:r>
            <a:r>
              <a:rPr lang="en-AU" sz="2400" b="1" dirty="0"/>
              <a:t> project</a:t>
            </a:r>
            <a:r>
              <a:rPr lang="en-AU" sz="2400" dirty="0"/>
              <a:t> successfully </a:t>
            </a:r>
            <a:r>
              <a:rPr lang="en-AU" sz="2400" dirty="0" err="1"/>
              <a:t>analyzed</a:t>
            </a:r>
            <a:r>
              <a:rPr lang="en-AU" sz="2400" dirty="0"/>
              <a:t> exoplanetary data to classify and predict exoplanet characteristics using machine learning and clustering algorithms. By leveraging </a:t>
            </a:r>
            <a:r>
              <a:rPr lang="en-AU" sz="2400" b="1" dirty="0"/>
              <a:t>NASA's exoplanet dataset</a:t>
            </a:r>
            <a:r>
              <a:rPr lang="en-AU" sz="2400" dirty="0"/>
              <a:t>, our team explored planetary properties, habitability, and discovery trends.</a:t>
            </a:r>
          </a:p>
        </p:txBody>
      </p:sp>
    </p:spTree>
    <p:extLst>
      <p:ext uri="{BB962C8B-B14F-4D97-AF65-F5344CB8AC3E}">
        <p14:creationId xmlns:p14="http://schemas.microsoft.com/office/powerpoint/2010/main" val="416458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C0B1-A960-20B8-4C8F-37A5B1C2C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 paper ribbon, wound in a helix on a dark background">
            <a:extLst>
              <a:ext uri="{FF2B5EF4-FFF2-40B4-BE49-F238E27FC236}">
                <a16:creationId xmlns:a16="http://schemas.microsoft.com/office/drawing/2014/main" id="{A4D927BD-4DA7-3427-E9F3-087D622E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2" y="0"/>
            <a:ext cx="6750102" cy="72148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B32C7FD-348E-6E68-C79A-9FDD7F9B54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4560516"/>
                  </p:ext>
                </p:extLst>
              </p:nvPr>
            </p:nvGraphicFramePr>
            <p:xfrm>
              <a:off x="780586" y="794118"/>
              <a:ext cx="4256506" cy="42565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56506" cy="425650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472686" ay="1231366" az="102542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27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B32C7FD-348E-6E68-C79A-9FDD7F9B54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586" y="794118"/>
                <a:ext cx="4256506" cy="425650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BEF3E1A-AE95-139F-7075-BC05A7325C8C}"/>
              </a:ext>
            </a:extLst>
          </p:cNvPr>
          <p:cNvSpPr txBox="1"/>
          <p:nvPr/>
        </p:nvSpPr>
        <p:spPr>
          <a:xfrm>
            <a:off x="7449015" y="2844225"/>
            <a:ext cx="233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550E2-5A4E-BDDD-1A01-5CD7D8D60FE2}"/>
              </a:ext>
            </a:extLst>
          </p:cNvPr>
          <p:cNvSpPr txBox="1"/>
          <p:nvPr/>
        </p:nvSpPr>
        <p:spPr>
          <a:xfrm>
            <a:off x="780586" y="122403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21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B13AF-31C4-265F-ACB5-9D779C19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 paper ribbon, wound in a helix on a dark background">
            <a:extLst>
              <a:ext uri="{FF2B5EF4-FFF2-40B4-BE49-F238E27FC236}">
                <a16:creationId xmlns:a16="http://schemas.microsoft.com/office/drawing/2014/main" id="{F162E6E8-0E02-5FBD-6D73-15BE5FE4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2" y="0"/>
            <a:ext cx="6233532" cy="74414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CDF009A4-1EF6-7299-8D30-DC26B1F8F7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8028875"/>
                  </p:ext>
                </p:extLst>
              </p:nvPr>
            </p:nvGraphicFramePr>
            <p:xfrm>
              <a:off x="847316" y="1300746"/>
              <a:ext cx="4256506" cy="42565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56506" cy="425650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1540" ay="756340" az="96438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627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CDF009A4-1EF6-7299-8D30-DC26B1F8F7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316" y="1300746"/>
                <a:ext cx="4256506" cy="425650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BE32F8C-331E-343C-04E5-068E9F76771A}"/>
              </a:ext>
            </a:extLst>
          </p:cNvPr>
          <p:cNvSpPr txBox="1"/>
          <p:nvPr/>
        </p:nvSpPr>
        <p:spPr>
          <a:xfrm>
            <a:off x="7449015" y="2844225"/>
            <a:ext cx="233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Thank you!</a:t>
            </a:r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49F27-60F9-578F-3CD7-B89F9510B88E}"/>
              </a:ext>
            </a:extLst>
          </p:cNvPr>
          <p:cNvSpPr txBox="1"/>
          <p:nvPr/>
        </p:nvSpPr>
        <p:spPr>
          <a:xfrm>
            <a:off x="412597" y="867199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14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488A-B4BF-FE15-EFED-DDFC43B5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alaxy in space with stars">
            <a:extLst>
              <a:ext uri="{FF2B5EF4-FFF2-40B4-BE49-F238E27FC236}">
                <a16:creationId xmlns:a16="http://schemas.microsoft.com/office/drawing/2014/main" id="{59819FD5-1497-F7D4-C3CF-922955897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0362" y="0"/>
            <a:ext cx="12389005" cy="7192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BE5A-1F3C-0A9E-36A8-463F70928D3C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5C8811C-D43F-3391-787F-3B44AD7A3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4150731"/>
                  </p:ext>
                </p:extLst>
              </p:nvPr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5C8811C-D43F-3391-787F-3B44AD7A3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56C7114-9E74-87C7-3728-B4509DFF8ACF}"/>
              </a:ext>
            </a:extLst>
          </p:cNvPr>
          <p:cNvSpPr txBox="1"/>
          <p:nvPr/>
        </p:nvSpPr>
        <p:spPr>
          <a:xfrm>
            <a:off x="1616928" y="611852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What are Exoplanets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B8BA9-7D3B-E9E9-272D-13BF7FC53A99}"/>
              </a:ext>
            </a:extLst>
          </p:cNvPr>
          <p:cNvSpPr txBox="1"/>
          <p:nvPr/>
        </p:nvSpPr>
        <p:spPr>
          <a:xfrm>
            <a:off x="1287880" y="1735271"/>
            <a:ext cx="1013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lar System">
                <a:extLst>
                  <a:ext uri="{FF2B5EF4-FFF2-40B4-BE49-F238E27FC236}">
                    <a16:creationId xmlns:a16="http://schemas.microsoft.com/office/drawing/2014/main" id="{17CD7B52-468D-AC2E-2F93-ECAC36742D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363500"/>
                  </p:ext>
                </p:extLst>
              </p:nvPr>
            </p:nvGraphicFramePr>
            <p:xfrm>
              <a:off x="767663" y="1365627"/>
              <a:ext cx="10996874" cy="528049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996874" cy="5280499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246567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3265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lar System">
                <a:extLst>
                  <a:ext uri="{FF2B5EF4-FFF2-40B4-BE49-F238E27FC236}">
                    <a16:creationId xmlns:a16="http://schemas.microsoft.com/office/drawing/2014/main" id="{17CD7B52-468D-AC2E-2F93-ECAC36742D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663" y="1365627"/>
                <a:ext cx="10996874" cy="528049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F78561-1BFB-336F-6449-18F7C2D5F83D}"/>
              </a:ext>
            </a:extLst>
          </p:cNvPr>
          <p:cNvSpPr/>
          <p:nvPr/>
        </p:nvSpPr>
        <p:spPr>
          <a:xfrm>
            <a:off x="243557" y="6125672"/>
            <a:ext cx="36231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Milky Way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1014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3000" b="-3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BCDF2-7354-337C-64FF-425B3B685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09AD58D5-BB53-9AA9-743E-93CF0D3AB8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09AD58D5-BB53-9AA9-743E-93CF0D3AB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2903C1-1D2C-B0E4-9C22-5DDA0CDBD08D}"/>
              </a:ext>
            </a:extLst>
          </p:cNvPr>
          <p:cNvSpPr txBox="1"/>
          <p:nvPr/>
        </p:nvSpPr>
        <p:spPr>
          <a:xfrm>
            <a:off x="1616928" y="611852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ECDE4-2E96-32B3-2A73-7B83412BE614}"/>
              </a:ext>
            </a:extLst>
          </p:cNvPr>
          <p:cNvSpPr txBox="1"/>
          <p:nvPr/>
        </p:nvSpPr>
        <p:spPr>
          <a:xfrm>
            <a:off x="1616927" y="1597729"/>
            <a:ext cx="1013645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Australia is going to have a privilege to host the 76th International Astronautical Congress conference, scheduled to be held in Sydney in 2025, inspiring catalyst for exploration in space science and technology.</a:t>
            </a:r>
          </a:p>
          <a:p>
            <a:endParaRPr lang="en-US" sz="2400" dirty="0"/>
          </a:p>
          <a:p>
            <a:r>
              <a:rPr lang="en-US" sz="2400" dirty="0"/>
              <a:t>By utilizing advanced analytics that we learned throughout our course, we aim to contribute a data-driven perspective to the exciting developments surrounding this prestigious event.</a:t>
            </a:r>
            <a:endParaRPr lang="en-AU" sz="24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14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3000" b="-3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A1A074-5645-1F3C-2DC3-4D983B10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6E2680C-B4AB-D4BA-5FBD-745B87FBF8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6E2680C-B4AB-D4BA-5FBD-745B87FBF8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5BB13F8-DE55-0265-305A-0FC011048CA1}"/>
              </a:ext>
            </a:extLst>
          </p:cNvPr>
          <p:cNvSpPr txBox="1"/>
          <p:nvPr/>
        </p:nvSpPr>
        <p:spPr>
          <a:xfrm>
            <a:off x="1616928" y="611852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Dataset Info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ABA7C-A97E-5ABD-AE1A-93F69AD9E2F3}"/>
              </a:ext>
            </a:extLst>
          </p:cNvPr>
          <p:cNvSpPr txBox="1"/>
          <p:nvPr/>
        </p:nvSpPr>
        <p:spPr>
          <a:xfrm>
            <a:off x="1616927" y="1597729"/>
            <a:ext cx="101364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data was collected from NASA EXOPLANET ARCHIVE . We selected the stellar dataset. However there are many more sets available on their website for public use (</a:t>
            </a:r>
            <a:r>
              <a:rPr lang="en-AU" sz="2400" b="1" dirty="0"/>
              <a:t>Ethical Considerations</a:t>
            </a:r>
            <a:r>
              <a:rPr lang="en-AU" sz="2400" dirty="0"/>
              <a:t>). Further information about the datasets can be procured from :</a:t>
            </a:r>
          </a:p>
          <a:p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https://exoplanetarchive.ipac.caltech.edu/</a:t>
            </a:r>
            <a:r>
              <a:rPr lang="en-AU" sz="2400" b="0" i="0" u="none" strike="noStrike" dirty="0" err="1">
                <a:effectLst/>
                <a:latin typeface="Slack-Lato"/>
                <a:hlinkClick r:id="rId6"/>
              </a:rPr>
              <a:t>cgi</a:t>
            </a:r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-bin/</a:t>
            </a:r>
            <a:r>
              <a:rPr lang="en-AU" sz="2400" b="0" i="0" u="none" strike="noStrike" dirty="0" err="1">
                <a:effectLst/>
                <a:latin typeface="Slack-Lato"/>
                <a:hlinkClick r:id="rId6"/>
              </a:rPr>
              <a:t>TblView</a:t>
            </a:r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/</a:t>
            </a:r>
            <a:r>
              <a:rPr lang="en-AU" sz="2400" b="0" i="0" u="none" strike="noStrike" dirty="0" err="1">
                <a:effectLst/>
                <a:latin typeface="Slack-Lato"/>
                <a:hlinkClick r:id="rId6"/>
              </a:rPr>
              <a:t>nph-tblView?app</a:t>
            </a:r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=</a:t>
            </a:r>
            <a:r>
              <a:rPr lang="en-AU" sz="2400" b="0" i="0" u="none" strike="noStrike" dirty="0" err="1">
                <a:effectLst/>
                <a:latin typeface="Slack-Lato"/>
                <a:hlinkClick r:id="rId6"/>
              </a:rPr>
              <a:t>ExoTbls&amp;config</a:t>
            </a:r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=</a:t>
            </a:r>
            <a:r>
              <a:rPr lang="en-AU" sz="2400" b="0" i="0" u="none" strike="noStrike" dirty="0" err="1">
                <a:effectLst/>
                <a:latin typeface="Slack-Lato"/>
                <a:hlinkClick r:id="rId6"/>
              </a:rPr>
              <a:t>PS&amp;c</a:t>
            </a:r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[…]_flag%3E0&amp;constraint=disc_method%20like%20%27tran%27</a:t>
            </a:r>
            <a:endParaRPr lang="en-AU" sz="24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37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EB26B-71BE-7675-E34A-E317ACB5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935618D5-366B-8B8A-8219-4FE2791698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0185875"/>
                  </p:ext>
                </p:extLst>
              </p:nvPr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935618D5-366B-8B8A-8219-4FE2791698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BA984EC-03DD-C6DE-4BB4-72D6AC928E2F}"/>
              </a:ext>
            </a:extLst>
          </p:cNvPr>
          <p:cNvSpPr txBox="1"/>
          <p:nvPr/>
        </p:nvSpPr>
        <p:spPr>
          <a:xfrm>
            <a:off x="1360448" y="422280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A8AD1-D706-F651-F8A1-232607141DE7}"/>
              </a:ext>
            </a:extLst>
          </p:cNvPr>
          <p:cNvSpPr txBox="1"/>
          <p:nvPr/>
        </p:nvSpPr>
        <p:spPr>
          <a:xfrm>
            <a:off x="1516567" y="1402457"/>
            <a:ext cx="93893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 this presentation, we delve into a comprehensive dataset connected to the conference, leveraging data analytics to uncover valuable insights.</a:t>
            </a:r>
            <a:endParaRPr lang="en-AU" sz="3600" dirty="0"/>
          </a:p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olar System">
                <a:extLst>
                  <a:ext uri="{FF2B5EF4-FFF2-40B4-BE49-F238E27FC236}">
                    <a16:creationId xmlns:a16="http://schemas.microsoft.com/office/drawing/2014/main" id="{11316725-0951-D45A-1CA2-3D4EA8C028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952635"/>
                  </p:ext>
                </p:extLst>
              </p:nvPr>
            </p:nvGraphicFramePr>
            <p:xfrm>
              <a:off x="9141774" y="-280160"/>
              <a:ext cx="3379555" cy="19896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79555" cy="1989653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211532" ay="-29157" az="-107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69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olar System">
                <a:extLst>
                  <a:ext uri="{FF2B5EF4-FFF2-40B4-BE49-F238E27FC236}">
                    <a16:creationId xmlns:a16="http://schemas.microsoft.com/office/drawing/2014/main" id="{11316725-0951-D45A-1CA2-3D4EA8C028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774" y="-280160"/>
                <a:ext cx="3379555" cy="1989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11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29EF-CE6C-DF1F-B430-C297D65F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29537B04-3E79-FCE6-C219-0733144405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1972454"/>
                  </p:ext>
                </p:extLst>
              </p:nvPr>
            </p:nvGraphicFramePr>
            <p:xfrm>
              <a:off x="474013" y="376331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49071" ay="-249915" az="107744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29537B04-3E79-FCE6-C219-07331444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3" y="376331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4C39E75-2CCA-57F3-7F67-87D9E9A12464}"/>
              </a:ext>
            </a:extLst>
          </p:cNvPr>
          <p:cNvSpPr txBox="1"/>
          <p:nvPr/>
        </p:nvSpPr>
        <p:spPr>
          <a:xfrm>
            <a:off x="1360448" y="42228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Data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FA849-5C93-06E5-97D5-138F40CB0B8E}"/>
              </a:ext>
            </a:extLst>
          </p:cNvPr>
          <p:cNvSpPr txBox="1"/>
          <p:nvPr/>
        </p:nvSpPr>
        <p:spPr>
          <a:xfrm>
            <a:off x="3144645" y="468446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lar System">
                <a:extLst>
                  <a:ext uri="{FF2B5EF4-FFF2-40B4-BE49-F238E27FC236}">
                    <a16:creationId xmlns:a16="http://schemas.microsoft.com/office/drawing/2014/main" id="{5BA99367-9E4A-EDD0-6FFE-1F73BCC675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5933573"/>
                  </p:ext>
                </p:extLst>
              </p:nvPr>
            </p:nvGraphicFramePr>
            <p:xfrm>
              <a:off x="9075135" y="-822791"/>
              <a:ext cx="3512830" cy="30749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12830" cy="3074915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7897743" ay="3022066" az="834534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69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lar System">
                <a:extLst>
                  <a:ext uri="{FF2B5EF4-FFF2-40B4-BE49-F238E27FC236}">
                    <a16:creationId xmlns:a16="http://schemas.microsoft.com/office/drawing/2014/main" id="{5BA99367-9E4A-EDD0-6FFE-1F73BCC675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5135" y="-822791"/>
                <a:ext cx="3512830" cy="307491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9C5069A-FAE2-010F-7737-1A80E6F9372D}"/>
              </a:ext>
            </a:extLst>
          </p:cNvPr>
          <p:cNvSpPr txBox="1"/>
          <p:nvPr/>
        </p:nvSpPr>
        <p:spPr>
          <a:xfrm>
            <a:off x="1360448" y="1733570"/>
            <a:ext cx="930011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We have chosen following questions for our data analysis: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Planet’s habitability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Stellar orbital Impact on planet’s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Categorisation of planets (Gas Giant or Rocky surface)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Which facility discovered most exoplanets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What methods are more acceptable than others to discover the exoplanets and why?</a:t>
            </a:r>
          </a:p>
          <a:p>
            <a:pPr marL="514350" indent="-514350">
              <a:buFont typeface="+mj-lt"/>
              <a:buAutoNum type="arabicPeriod"/>
            </a:pPr>
            <a:r>
              <a:rPr lang="en-AU" altLang="en-US" sz="2000" dirty="0">
                <a:solidFill>
                  <a:srgbClr val="FFFFFF"/>
                </a:solidFill>
                <a:latin typeface="Roboto" panose="02000000000000000000" pitchFamily="2" charset="0"/>
              </a:rPr>
              <a:t>Comparing stars and exoplanets by how far their parameters are from each other</a:t>
            </a:r>
          </a:p>
          <a:p>
            <a:pPr marL="514350" indent="-514350">
              <a:buFont typeface="+mj-lt"/>
              <a:buAutoNum type="arabicPeriod"/>
            </a:pPr>
            <a:r>
              <a:rPr lang="en-AU" altLang="en-US" sz="2000" dirty="0">
                <a:solidFill>
                  <a:srgbClr val="FFFFFF"/>
                </a:solidFill>
                <a:latin typeface="Roboto" panose="02000000000000000000" pitchFamily="2" charset="0"/>
              </a:rPr>
              <a:t>Trying to predict number of exoplanets per star</a:t>
            </a:r>
          </a:p>
          <a:p>
            <a:pPr marL="514350" indent="-514350">
              <a:buFont typeface="+mj-lt"/>
              <a:buAutoNum type="arabicPeriod"/>
            </a:pPr>
            <a:endParaRPr lang="en-AU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898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D8287-3AF5-E83C-52CA-A74C4E88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708B3AB3-BA3B-E967-F336-3ADBB34F46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3048747"/>
                  </p:ext>
                </p:extLst>
              </p:nvPr>
            </p:nvGraphicFramePr>
            <p:xfrm>
              <a:off x="474015" y="376333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999" ay="-3699998" az="-107999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708B3AB3-BA3B-E967-F336-3ADBB34F46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6F0874-03C2-6E12-1100-65BBF713AF08}"/>
              </a:ext>
            </a:extLst>
          </p:cNvPr>
          <p:cNvSpPr txBox="1"/>
          <p:nvPr/>
        </p:nvSpPr>
        <p:spPr>
          <a:xfrm>
            <a:off x="1754586" y="500339"/>
            <a:ext cx="2379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ETL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AD893-C1F1-41D8-0435-22157325AF6B}"/>
              </a:ext>
            </a:extLst>
          </p:cNvPr>
          <p:cNvSpPr txBox="1"/>
          <p:nvPr/>
        </p:nvSpPr>
        <p:spPr>
          <a:xfrm>
            <a:off x="1870712" y="3252893"/>
            <a:ext cx="8037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b="1" dirty="0"/>
              <a:t>Extract</a:t>
            </a:r>
            <a:r>
              <a:rPr lang="en-AU" sz="2400" dirty="0"/>
              <a:t>: Load exoplanet data from a CSV file.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b="1" dirty="0"/>
              <a:t>Transform</a:t>
            </a:r>
            <a:r>
              <a:rPr lang="en-AU" sz="2400" dirty="0"/>
              <a:t>: Clean and preprocess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b="1" dirty="0"/>
              <a:t>Load</a:t>
            </a:r>
            <a:r>
              <a:rPr lang="en-AU" sz="2400" dirty="0"/>
              <a:t>: Save the processed dataset for further 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D46ED-311B-F7DB-7687-78749CC059E7}"/>
              </a:ext>
            </a:extLst>
          </p:cNvPr>
          <p:cNvSpPr txBox="1"/>
          <p:nvPr/>
        </p:nvSpPr>
        <p:spPr>
          <a:xfrm>
            <a:off x="1287877" y="1682803"/>
            <a:ext cx="77053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ETL process and Data Analysis with Python libraries, </a:t>
            </a:r>
            <a:r>
              <a:rPr lang="en-AU" sz="2800" dirty="0" err="1"/>
              <a:t>PySpark</a:t>
            </a:r>
            <a:r>
              <a:rPr lang="en-AU" sz="2800" dirty="0"/>
              <a:t>, Pandas, seaborn, matplotlib </a:t>
            </a:r>
          </a:p>
        </p:txBody>
      </p:sp>
    </p:spTree>
    <p:extLst>
      <p:ext uri="{BB962C8B-B14F-4D97-AF65-F5344CB8AC3E}">
        <p14:creationId xmlns:p14="http://schemas.microsoft.com/office/powerpoint/2010/main" val="147805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795</TotalTime>
  <Words>1114</Words>
  <Application>Microsoft Office PowerPoint</Application>
  <PresentationFormat>Widescreen</PresentationFormat>
  <Paragraphs>133</Paragraphs>
  <Slides>36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Google Sans</vt:lpstr>
      <vt:lpstr>Slack-Lato</vt:lpstr>
      <vt:lpstr>Aptos</vt:lpstr>
      <vt:lpstr>Arial</vt:lpstr>
      <vt:lpstr>Century Gothic</vt:lpstr>
      <vt:lpstr>Roboto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 sharma</dc:creator>
  <cp:lastModifiedBy>am sharma</cp:lastModifiedBy>
  <cp:revision>13</cp:revision>
  <dcterms:created xsi:type="dcterms:W3CDTF">2025-02-08T04:27:57Z</dcterms:created>
  <dcterms:modified xsi:type="dcterms:W3CDTF">2025-02-13T09:09:06Z</dcterms:modified>
</cp:coreProperties>
</file>